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4201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304" r:id="rId4"/>
    <p:sldId id="306" r:id="rId5"/>
    <p:sldId id="288" r:id="rId6"/>
    <p:sldId id="285" r:id="rId7"/>
    <p:sldId id="312" r:id="rId8"/>
    <p:sldId id="314" r:id="rId9"/>
    <p:sldId id="315" r:id="rId10"/>
    <p:sldId id="275" r:id="rId11"/>
  </p:sldIdLst>
  <p:sldSz cx="9144000" cy="6858000" type="overhead"/>
  <p:notesSz cx="9296400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>
          <p15:clr>
            <a:srgbClr val="A4A3A4"/>
          </p15:clr>
        </p15:guide>
        <p15:guide id="2" pos="291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33"/>
    <a:srgbClr val="CC6600"/>
    <a:srgbClr val="FFCC99"/>
    <a:srgbClr val="F8F8F8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574" autoAdjust="0"/>
    <p:restoredTop sz="94723" autoAdjust="0"/>
  </p:normalViewPr>
  <p:slideViewPr>
    <p:cSldViewPr>
      <p:cViewPr varScale="1">
        <p:scale>
          <a:sx n="106" d="100"/>
          <a:sy n="106" d="100"/>
        </p:scale>
        <p:origin x="229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8" d="100"/>
          <a:sy n="108" d="100"/>
        </p:scale>
        <p:origin x="1060" y="80"/>
      </p:cViewPr>
      <p:guideLst>
        <p:guide orient="horz" pos="2208"/>
        <p:guide pos="2913"/>
      </p:guideLst>
    </p:cSldViewPr>
  </p:notes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Reserve Balances</a:t>
            </a:r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Reserve Balances in millions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numRef>
              <c:f>Sheet1!$A$4:$A$19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Sheet1!$B$4:$B$19</c:f>
              <c:numCache>
                <c:formatCode>_(* #,##0_);_(* \(#,##0\);_(* "-"??_);_(@_)</c:formatCode>
                <c:ptCount val="16"/>
                <c:pt idx="0">
                  <c:v>-300747</c:v>
                </c:pt>
                <c:pt idx="1">
                  <c:v>516252</c:v>
                </c:pt>
                <c:pt idx="2">
                  <c:v>2267106</c:v>
                </c:pt>
                <c:pt idx="3">
                  <c:v>3591652</c:v>
                </c:pt>
                <c:pt idx="4">
                  <c:v>4005045</c:v>
                </c:pt>
                <c:pt idx="5">
                  <c:v>3949577</c:v>
                </c:pt>
                <c:pt idx="6">
                  <c:v>5068800</c:v>
                </c:pt>
                <c:pt idx="7">
                  <c:v>5628764</c:v>
                </c:pt>
                <c:pt idx="8">
                  <c:v>8410275</c:v>
                </c:pt>
                <c:pt idx="9">
                  <c:v>9409207</c:v>
                </c:pt>
                <c:pt idx="10">
                  <c:v>10079493</c:v>
                </c:pt>
                <c:pt idx="11">
                  <c:v>11415159</c:v>
                </c:pt>
                <c:pt idx="12">
                  <c:v>10671208</c:v>
                </c:pt>
                <c:pt idx="13">
                  <c:v>11866616</c:v>
                </c:pt>
                <c:pt idx="14">
                  <c:v>12991526</c:v>
                </c:pt>
                <c:pt idx="15">
                  <c:v>15011014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D7-4282-B3F4-C87FC313FE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7784320"/>
        <c:axId val="47785856"/>
        <c:axId val="0"/>
      </c:bar3DChart>
      <c:catAx>
        <c:axId val="47784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7785856"/>
        <c:crosses val="autoZero"/>
        <c:auto val="1"/>
        <c:lblAlgn val="ctr"/>
        <c:lblOffset val="100"/>
        <c:noMultiLvlLbl val="0"/>
      </c:catAx>
      <c:valAx>
        <c:axId val="47785856"/>
        <c:scaling>
          <c:orientation val="minMax"/>
          <c:min val="-500000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>
                <a:effectLst/>
              </a:defRPr>
            </a:pPr>
            <a:endParaRPr lang="en-US"/>
          </a:p>
        </c:txPr>
        <c:crossAx val="47784320"/>
        <c:crosses val="autoZero"/>
        <c:crossBetween val="between"/>
        <c:majorUnit val="10000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Reserve Ratio</c:v>
                </c:pt>
              </c:strCache>
            </c:strRef>
          </c:tx>
          <c:spPr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c:spPr>
          <c:invertIfNegative val="0"/>
          <c:cat>
            <c:strRef>
              <c:f>Sheet1!$A$2:$A$5</c:f>
              <c:strCache>
                <c:ptCount val="4"/>
                <c:pt idx="0">
                  <c:v>High Metric</c:v>
                </c:pt>
                <c:pt idx="1">
                  <c:v>State Average</c:v>
                </c:pt>
                <c:pt idx="2">
                  <c:v>Low Metric</c:v>
                </c:pt>
                <c:pt idx="3">
                  <c:v>Bridgewater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0.15</c:v>
                </c:pt>
                <c:pt idx="1">
                  <c:v>0.1</c:v>
                </c:pt>
                <c:pt idx="2">
                  <c:v>0.04</c:v>
                </c:pt>
                <c:pt idx="3">
                  <c:v>0.19600000000000001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99-42CF-A9FA-6F718D7875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6017024"/>
        <c:axId val="47846528"/>
        <c:axId val="0"/>
      </c:bar3DChart>
      <c:catAx>
        <c:axId val="760170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7846528"/>
        <c:crosses val="autoZero"/>
        <c:auto val="1"/>
        <c:lblAlgn val="ctr"/>
        <c:lblOffset val="100"/>
        <c:noMultiLvlLbl val="0"/>
      </c:catAx>
      <c:valAx>
        <c:axId val="47846528"/>
        <c:scaling>
          <c:orientation val="minMax"/>
          <c:max val="0.21000000000000002"/>
          <c:min val="0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crossAx val="76017024"/>
        <c:crosses val="autoZero"/>
        <c:crossBetween val="between"/>
        <c:majorUnit val="3.0000000000000006E-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0.23334</cdr:x>
      <cdr:y>0.23057</cdr:y>
    </cdr:from>
    <cdr:to>
      <cdr:x>0.28889</cdr:x>
      <cdr:y>0.34091</cdr:y>
    </cdr:to>
    <cdr:sp macro="" textlink="">
      <cdr:nvSpPr>
        <cdr:cNvPr id="2" name="Right Brace 1"/>
        <cdr:cNvSpPr/>
      </cdr:nvSpPr>
      <cdr:spPr>
        <a:xfrm xmlns:a="http://schemas.openxmlformats.org/drawingml/2006/main">
          <a:off x="1920264" y="1008394"/>
          <a:ext cx="457195" cy="482592"/>
        </a:xfrm>
        <a:prstGeom xmlns:a="http://schemas.openxmlformats.org/drawingml/2006/main" prst="rightBrac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7463" y="-34925"/>
            <a:ext cx="4052888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2261" tIns="0" rIns="32261" bIns="0" numCol="1" anchor="t" anchorCtr="0" compatLnSpc="1">
            <a:prstTxWarp prst="textNoShape">
              <a:avLst/>
            </a:prstTxWarp>
          </a:bodyPr>
          <a:lstStyle>
            <a:lvl1pPr defTabSz="1928813">
              <a:defRPr sz="2000" i="1"/>
            </a:lvl1pPr>
          </a:lstStyle>
          <a:p>
            <a:pPr>
              <a:defRPr/>
            </a:pPr>
            <a:r>
              <a:rPr lang="en-US" dirty="0"/>
              <a:t>Town of Bridgewater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59388" y="-34925"/>
            <a:ext cx="4052887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2261" tIns="0" rIns="32261" bIns="0" numCol="1" anchor="t" anchorCtr="0" compatLnSpc="1">
            <a:prstTxWarp prst="textNoShape">
              <a:avLst/>
            </a:prstTxWarp>
          </a:bodyPr>
          <a:lstStyle>
            <a:lvl1pPr algn="r" defTabSz="1928813">
              <a:defRPr sz="2000" i="1"/>
            </a:lvl1pPr>
          </a:lstStyle>
          <a:p>
            <a:pPr>
              <a:defRPr/>
            </a:pPr>
            <a:r>
              <a:rPr lang="en-US" dirty="0"/>
              <a:t>July 11, 2023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7463" y="6634163"/>
            <a:ext cx="4052888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2261" tIns="0" rIns="32261" bIns="0" numCol="1" anchor="b" anchorCtr="0" compatLnSpc="1">
            <a:prstTxWarp prst="textNoShape">
              <a:avLst/>
            </a:prstTxWarp>
          </a:bodyPr>
          <a:lstStyle>
            <a:lvl1pPr defTabSz="1928813">
              <a:defRPr sz="2000" i="1"/>
            </a:lvl1pPr>
          </a:lstStyle>
          <a:p>
            <a:pPr>
              <a:defRPr/>
            </a:pPr>
            <a:r>
              <a:rPr lang="en-US" dirty="0"/>
              <a:t>Exit Conference – Town Council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59388" y="6634163"/>
            <a:ext cx="4052887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2261" tIns="0" rIns="32261" bIns="0" numCol="1" anchor="b" anchorCtr="0" compatLnSpc="1">
            <a:prstTxWarp prst="textNoShape">
              <a:avLst/>
            </a:prstTxWarp>
          </a:bodyPr>
          <a:lstStyle>
            <a:lvl1pPr algn="r" defTabSz="1928813">
              <a:defRPr sz="2000" i="1"/>
            </a:lvl1pPr>
          </a:lstStyle>
          <a:p>
            <a:pPr>
              <a:defRPr/>
            </a:pPr>
            <a:fld id="{B371E39C-61B0-4E53-B906-6FEF22A6BC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561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7463" y="-34925"/>
            <a:ext cx="4052888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2261" tIns="0" rIns="32261" bIns="0" numCol="1" anchor="t" anchorCtr="0" compatLnSpc="1">
            <a:prstTxWarp prst="textNoShape">
              <a:avLst/>
            </a:prstTxWarp>
          </a:bodyPr>
          <a:lstStyle>
            <a:lvl1pPr defTabSz="1928813">
              <a:defRPr sz="2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59388" y="-34925"/>
            <a:ext cx="4052887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2261" tIns="0" rIns="32261" bIns="0" numCol="1" anchor="t" anchorCtr="0" compatLnSpc="1">
            <a:prstTxWarp prst="textNoShape">
              <a:avLst/>
            </a:prstTxWarp>
          </a:bodyPr>
          <a:lstStyle>
            <a:lvl1pPr algn="r" defTabSz="1928813">
              <a:defRPr sz="2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2425" y="527050"/>
            <a:ext cx="3509963" cy="26320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8250" y="3335338"/>
            <a:ext cx="6818313" cy="3154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045" tIns="64522" rIns="129045" bIns="645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17463" y="6634163"/>
            <a:ext cx="4052888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2261" tIns="0" rIns="32261" bIns="0" numCol="1" anchor="b" anchorCtr="0" compatLnSpc="1">
            <a:prstTxWarp prst="textNoShape">
              <a:avLst/>
            </a:prstTxWarp>
          </a:bodyPr>
          <a:lstStyle>
            <a:lvl1pPr defTabSz="1928813">
              <a:defRPr sz="2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59388" y="6634163"/>
            <a:ext cx="4052887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2261" tIns="0" rIns="32261" bIns="0" numCol="1" anchor="b" anchorCtr="0" compatLnSpc="1">
            <a:prstTxWarp prst="textNoShape">
              <a:avLst/>
            </a:prstTxWarp>
          </a:bodyPr>
          <a:lstStyle>
            <a:lvl1pPr algn="r" defTabSz="1928813">
              <a:defRPr sz="2000" i="1"/>
            </a:lvl1pPr>
          </a:lstStyle>
          <a:p>
            <a:pPr>
              <a:defRPr/>
            </a:pPr>
            <a:fld id="{5DF3CF1E-BC12-4FF2-80A2-72EA8CB237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9529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898650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601663" algn="l" defTabSz="1898650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1203325" algn="l" defTabSz="1898650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835150" algn="l" defTabSz="1898650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2436813" algn="l" defTabSz="1898650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1928813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1928813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1928813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1928813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1928813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1928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1928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1928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1928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FC098F0-6077-41C1-9EE1-57A1BCE9919D}" type="slidenum">
              <a:rPr lang="en-US" sz="2000" smtClean="0"/>
              <a:pPr/>
              <a:t>1</a:t>
            </a:fld>
            <a:endParaRPr lang="en-US" sz="200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1928813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1928813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1928813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1928813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1928813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1928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1928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1928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1928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8DA2C8D-7126-4ACD-975B-DADF462459A0}" type="slidenum">
              <a:rPr lang="en-US" sz="2000" smtClean="0"/>
              <a:pPr/>
              <a:t>2</a:t>
            </a:fld>
            <a:endParaRPr lang="en-US" sz="20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1928813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1928813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1928813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1928813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1928813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1928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1928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1928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1928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E6684D5-1D30-4C2C-9C98-7D9317E856D2}" type="slidenum">
              <a:rPr lang="en-US" sz="2000" smtClean="0"/>
              <a:pPr/>
              <a:t>5</a:t>
            </a:fld>
            <a:endParaRPr lang="en-US" sz="20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A70D4DB6-BDB5-4B45-9C8E-9FEF5FCD750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405259-EB84-42E7-8F66-5013A4EF955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8AF141-2DEC-4BCF-9DC8-863565688A1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B008D3-94DC-4BBF-B8C2-B6F9AF3E39F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391D83-D7D5-4116-B8C8-0892DDB9505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996BDA-3751-4838-B802-853AD3D8BE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9A6D4C-2072-4B93-ABF1-518625130BD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0FC2F3-9CEC-471E-A692-F7503C7CE09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DCE066-D1B5-433C-BC89-F3466401FDB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E42856-E0FF-4243-AC0B-CD08B513F44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CFAE89-7269-48C4-A14E-C6EE1D1BA42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20A137C-0EF1-47E9-85F1-CC349B14525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2" r:id="rId1"/>
    <p:sldLayoutId id="2147484203" r:id="rId2"/>
    <p:sldLayoutId id="2147484204" r:id="rId3"/>
    <p:sldLayoutId id="2147484205" r:id="rId4"/>
    <p:sldLayoutId id="2147484206" r:id="rId5"/>
    <p:sldLayoutId id="2147484207" r:id="rId6"/>
    <p:sldLayoutId id="2147484208" r:id="rId7"/>
    <p:sldLayoutId id="2147484209" r:id="rId8"/>
    <p:sldLayoutId id="2147484210" r:id="rId9"/>
    <p:sldLayoutId id="2147484211" r:id="rId10"/>
    <p:sldLayoutId id="214748421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29198" y="4617707"/>
            <a:ext cx="6553200" cy="457200"/>
          </a:xfrm>
          <a:noFill/>
        </p:spPr>
        <p:txBody>
          <a:bodyPr>
            <a:normAutofit fontScale="55000" lnSpcReduction="20000"/>
          </a:bodyPr>
          <a:lstStyle/>
          <a:p>
            <a:pPr algn="l" eaLnBrk="1" hangingPunct="1">
              <a:lnSpc>
                <a:spcPct val="80000"/>
              </a:lnSpc>
            </a:pPr>
            <a:r>
              <a:rPr lang="en-US" dirty="0"/>
              <a:t>Audit exit conference – Town Council</a:t>
            </a:r>
          </a:p>
          <a:p>
            <a:pPr algn="l" eaLnBrk="1" hangingPunct="1">
              <a:lnSpc>
                <a:spcPct val="80000"/>
              </a:lnSpc>
            </a:pPr>
            <a:r>
              <a:rPr lang="en-US" dirty="0"/>
              <a:t>Roselli, Clark &amp; Associates</a:t>
            </a:r>
          </a:p>
          <a:p>
            <a:pPr algn="l" eaLnBrk="1" hangingPunct="1">
              <a:lnSpc>
                <a:spcPct val="80000"/>
              </a:lnSpc>
            </a:pPr>
            <a:r>
              <a:rPr lang="en-US" dirty="0" err="1"/>
              <a:t>MAy</a:t>
            </a:r>
            <a:r>
              <a:rPr lang="en-US" dirty="0"/>
              <a:t> 19. 2026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0123" y="3246122"/>
            <a:ext cx="6629400" cy="1219201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Town of Bridgewater</a:t>
            </a: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/>
              <a:t>QUESTIONS</a:t>
            </a: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E8A15D76-7D74-9625-52B5-2F4EB16A79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14845" y="3042118"/>
            <a:ext cx="1914310" cy="2389839"/>
          </a:xfrm>
          <a:prstGeom prst="rect">
            <a:avLst/>
          </a:prstGeom>
        </p:spPr>
      </p:pic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EED1B990-6D47-49F4-B6E3-948DC6F3DDA7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Contents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752600"/>
            <a:ext cx="7772400" cy="4694238"/>
          </a:xfrm>
        </p:spPr>
        <p:txBody>
          <a:bodyPr>
            <a:normAutofit fontScale="92500" lnSpcReduction="20000"/>
          </a:bodyPr>
          <a:lstStyle/>
          <a:p>
            <a:pPr marL="548640" indent="-41148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q"/>
              <a:defRPr/>
            </a:pPr>
            <a:r>
              <a:rPr lang="en-US" dirty="0"/>
              <a:t>Presenters</a:t>
            </a:r>
          </a:p>
          <a:p>
            <a:pPr marL="845820" lvl="1" indent="-411480">
              <a:lnSpc>
                <a:spcPct val="150000"/>
              </a:lnSpc>
              <a:buClr>
                <a:schemeClr val="tx1">
                  <a:shade val="95000"/>
                </a:schemeClr>
              </a:buClr>
              <a:buFont typeface="Courier New" panose="02070309020205020404" pitchFamily="49" charset="0"/>
              <a:buChar char="o"/>
              <a:defRPr/>
            </a:pPr>
            <a:r>
              <a:rPr lang="en-US" dirty="0"/>
              <a:t>Paul Gargano, CPA partner</a:t>
            </a:r>
          </a:p>
          <a:p>
            <a:pPr marL="845820" lvl="1" indent="-411480">
              <a:lnSpc>
                <a:spcPct val="150000"/>
              </a:lnSpc>
              <a:buClr>
                <a:schemeClr val="tx1">
                  <a:shade val="95000"/>
                </a:schemeClr>
              </a:buClr>
              <a:buFont typeface="Courier New" panose="02070309020205020404" pitchFamily="49" charset="0"/>
              <a:buChar char="o"/>
              <a:defRPr/>
            </a:pPr>
            <a:r>
              <a:rPr lang="en-US" dirty="0"/>
              <a:t>Don Piatt, CPA partner</a:t>
            </a:r>
          </a:p>
          <a:p>
            <a:pPr marL="548640" indent="-41148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q"/>
              <a:defRPr/>
            </a:pPr>
            <a:r>
              <a:rPr lang="en-US" dirty="0"/>
              <a:t>Economic trends</a:t>
            </a:r>
          </a:p>
          <a:p>
            <a:pPr marL="548640" indent="-41148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q"/>
              <a:defRPr/>
            </a:pPr>
            <a:r>
              <a:rPr lang="en-US" dirty="0"/>
              <a:t>Other Postemployment Benefits</a:t>
            </a:r>
          </a:p>
          <a:p>
            <a:pPr marL="548640" indent="-41148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q"/>
              <a:defRPr/>
            </a:pPr>
            <a:r>
              <a:rPr lang="en-US" dirty="0"/>
              <a:t>Pension</a:t>
            </a:r>
          </a:p>
          <a:p>
            <a:pPr marL="548640" indent="-41148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q"/>
              <a:defRPr/>
            </a:pPr>
            <a:r>
              <a:rPr lang="en-US" dirty="0"/>
              <a:t>Informational Items</a:t>
            </a:r>
          </a:p>
          <a:p>
            <a:pPr marL="548640" indent="-41148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q"/>
              <a:defRPr/>
            </a:pPr>
            <a:r>
              <a:rPr lang="en-US" dirty="0"/>
              <a:t>Observations</a:t>
            </a:r>
          </a:p>
          <a:p>
            <a:pPr marL="548640" indent="-41148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q"/>
              <a:defRPr/>
            </a:pPr>
            <a:r>
              <a:rPr lang="en-US" dirty="0"/>
              <a:t>Questions</a:t>
            </a:r>
          </a:p>
          <a:p>
            <a:pPr marL="548640" indent="-41148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Monotype Sorts" charset="2"/>
              <a:buNone/>
              <a:defRPr/>
            </a:pPr>
            <a:endParaRPr lang="en-US" sz="200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738C6C8-09C8-4CFE-A1D8-ADFBC8A5DC5A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Trends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4095363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82B008D3-94DC-4BBF-B8C2-B6F9AF3E39F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>
          <a:xfrm flipV="1">
            <a:off x="2103147" y="2514610"/>
            <a:ext cx="5852096" cy="265173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9901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Trends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9252348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82B008D3-94DC-4BBF-B8C2-B6F9AF3E39F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194586" y="2697488"/>
            <a:ext cx="54863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8557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72" name="Rectangle 228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Economic Trends</a:t>
            </a:r>
          </a:p>
        </p:txBody>
      </p:sp>
      <p:sp>
        <p:nvSpPr>
          <p:cNvPr id="8195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buFont typeface="Wingdings" pitchFamily="2" charset="2"/>
              <a:buChar char="q"/>
            </a:pPr>
            <a:r>
              <a:rPr lang="en-US" sz="2400" dirty="0"/>
              <a:t>Reserves increased by $2.0M from 2024 to 2025.</a:t>
            </a:r>
          </a:p>
          <a:p>
            <a:pPr eaLnBrk="1" hangingPunct="1">
              <a:buFont typeface="Wingdings" pitchFamily="2" charset="2"/>
              <a:buChar char="q"/>
            </a:pPr>
            <a:endParaRPr lang="en-US" sz="2400" dirty="0"/>
          </a:p>
          <a:p>
            <a:pPr eaLnBrk="1" hangingPunct="1"/>
            <a:r>
              <a:rPr lang="en-US" dirty="0"/>
              <a:t>Local receipts exceed forecast by $3.0M, primarily from excise and investment income.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Appropriations beat budget by $1.0M.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Stabilization funds appropriated caused a $2.0M decrease in reserves.</a:t>
            </a:r>
          </a:p>
          <a:p>
            <a:pPr marL="114300" indent="0" eaLnBrk="1" hangingPunct="1">
              <a:buNone/>
            </a:pPr>
            <a:endParaRPr lang="en-US" sz="2400" dirty="0"/>
          </a:p>
          <a:p>
            <a:pPr eaLnBrk="1" hangingPunct="1">
              <a:buFont typeface="Wingdings" pitchFamily="2" charset="2"/>
              <a:buChar char="q"/>
            </a:pPr>
            <a:r>
              <a:rPr lang="en-US" sz="2400" dirty="0"/>
              <a:t>Metrics continue to exceed State averages and have also achieved S+P tier 1 status as reserve ratio has exceeded 15% for the 8</a:t>
            </a:r>
            <a:r>
              <a:rPr lang="en-US" sz="2400" baseline="30000" dirty="0"/>
              <a:t>th</a:t>
            </a:r>
            <a:r>
              <a:rPr lang="en-US" sz="2400" dirty="0"/>
              <a:t> consecutive year.</a:t>
            </a:r>
          </a:p>
          <a:p>
            <a:pPr marL="479425" indent="-342900" eaLnBrk="1" hangingPunct="1">
              <a:buFont typeface="Wingdings" pitchFamily="2" charset="2"/>
              <a:buChar char="q"/>
            </a:pPr>
            <a:endParaRPr lang="en-US" sz="2400" dirty="0"/>
          </a:p>
          <a:p>
            <a:pPr>
              <a:buFont typeface="Wingdings" pitchFamily="2" charset="2"/>
              <a:buChar char="q"/>
            </a:pPr>
            <a:r>
              <a:rPr lang="en-US" dirty="0"/>
              <a:t>Bond rating is Aa3 with Moodys and AA with Standard and Poor’s.</a:t>
            </a:r>
          </a:p>
          <a:p>
            <a:pPr eaLnBrk="1" hangingPunct="1">
              <a:buFont typeface="Wingdings" pitchFamily="2" charset="2"/>
              <a:buChar char="q"/>
            </a:pPr>
            <a:endParaRPr lang="en-US" sz="2400" dirty="0"/>
          </a:p>
          <a:p>
            <a:pPr marL="136525" indent="0" eaLnBrk="1" hangingPunct="1">
              <a:buNone/>
            </a:pPr>
            <a:endParaRPr lang="en-US" sz="240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C64C9F50-6D40-499C-8E01-E1E76F48D831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Other </a:t>
            </a:r>
            <a:r>
              <a:rPr lang="en-US" dirty="0" err="1"/>
              <a:t>PostEmployment</a:t>
            </a:r>
            <a:r>
              <a:rPr lang="en-US" dirty="0"/>
              <a:t> Benefits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buFont typeface="Wingdings" pitchFamily="2" charset="2"/>
              <a:buChar char="q"/>
            </a:pPr>
            <a:r>
              <a:rPr lang="en-US" dirty="0"/>
              <a:t>GASB 74 (effective 2017) and GASB 75 (effective 2018) </a:t>
            </a:r>
          </a:p>
          <a:p>
            <a:pPr marL="114300" indent="0" eaLnBrk="1" hangingPunct="1">
              <a:buNone/>
            </a:pP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dirty="0"/>
              <a:t>Estimated net liability under GASB 75 is approximately $35.1M which is $3.9M less than prior year.  This was the result of the following:</a:t>
            </a:r>
          </a:p>
          <a:p>
            <a:endParaRPr lang="en-US" dirty="0"/>
          </a:p>
          <a:p>
            <a:r>
              <a:rPr lang="en-US" dirty="0"/>
              <a:t>Assumption gains due the discount rate being increased from 5.61% to 5.97.</a:t>
            </a:r>
          </a:p>
          <a:p>
            <a:r>
              <a:rPr lang="en-US" dirty="0"/>
              <a:t>Favorable plan experience primarily from 9% active employee health premium increases vs the expected 20% increase.</a:t>
            </a:r>
          </a:p>
          <a:p>
            <a:pPr eaLnBrk="1" hangingPunct="1">
              <a:buFont typeface="Wingdings" pitchFamily="2" charset="2"/>
              <a:buChar char="q"/>
            </a:pPr>
            <a:endParaRPr lang="en-US" dirty="0"/>
          </a:p>
          <a:p>
            <a:pPr eaLnBrk="1" hangingPunct="1">
              <a:buFont typeface="Wingdings" pitchFamily="2" charset="2"/>
              <a:buChar char="q"/>
            </a:pPr>
            <a:r>
              <a:rPr lang="en-US" dirty="0"/>
              <a:t>Currently $1.6M in the fund, but still only 4% funded, which is slightly below the state average.</a:t>
            </a:r>
          </a:p>
          <a:p>
            <a:pPr marL="114300" indent="0" eaLnBrk="1" hangingPunct="1">
              <a:buNone/>
            </a:pPr>
            <a:endParaRPr lang="en-US" dirty="0"/>
          </a:p>
          <a:p>
            <a:pPr marL="114300" indent="0" eaLnBrk="1" hangingPunct="1">
              <a:buNone/>
            </a:pPr>
            <a:endParaRPr lang="en-US" dirty="0"/>
          </a:p>
          <a:p>
            <a:pPr marL="114300" indent="0" eaLnBrk="1" hangingPunct="1">
              <a:buNone/>
            </a:pPr>
            <a:endParaRPr lang="en-US" dirty="0"/>
          </a:p>
          <a:p>
            <a:pPr eaLnBrk="1" hangingPunct="1">
              <a:buFont typeface="Monotype Sorts" charset="2"/>
              <a:buNone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3A280937-95AD-43A1-9292-FBC6C02B7B59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PENSION Liability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/>
              <a:t>GASB 68 implemented in 2015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/>
              <a:t>June 30, 2025 Bridgewater’s proportionate share of pension liability was $36.7M – improvement of $5.4M to the prior year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/>
              <a:t>The funding of this liability is in the control of Plymouth County Retirement; to which the Town belongs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/>
              <a:t>Discount rate used in calculation is 7.875%; the highest in the State.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/>
              <a:t>Liability is updated annually and certified by separate audit report.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/>
              <a:t>Funded % is 68.3%, which is about the state average.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B008D3-94DC-4BBF-B8C2-B6F9AF3E39F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540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0C2BA-0113-071C-E769-2CFE48E0C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Informational 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8BB1F9-77F0-A51E-4320-5084490B6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SAS 114/115 – requirement to communicate material weaknesses to those charged with governance.  There were no material weaknesses or significant deficiencies.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Network Security – continue to train employees and be vigilant against external attacks. 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Fraud Risk – monitor departmental controls, particularly regarding cash handling, and consider internal audit processes and risk assessments of cash handling, purchasing and payroll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497821-5655-ED40-56B4-0A5E1C8AF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B008D3-94DC-4BBF-B8C2-B6F9AF3E39F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238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6A010-84C7-0707-EEE5-2F516E791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E94969-EFD0-B2B6-A651-484290BF8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391" y="1783098"/>
            <a:ext cx="8229600" cy="4373563"/>
          </a:xfrm>
        </p:spPr>
        <p:txBody>
          <a:bodyPr/>
          <a:lstStyle/>
          <a:p>
            <a:pPr marL="1280160" indent="-1143000">
              <a:buFont typeface="Wingdings" pitchFamily="2" charset="2"/>
              <a:buChar char="q"/>
              <a:defRPr/>
            </a:pPr>
            <a:r>
              <a:rPr lang="en-US" sz="3000" dirty="0"/>
              <a:t>Pay attention to the macro climate</a:t>
            </a:r>
          </a:p>
          <a:p>
            <a:pPr marL="1577340" lvl="1" indent="-1143000">
              <a:buClr>
                <a:schemeClr val="accent1"/>
              </a:buClr>
              <a:buFont typeface="Wingdings" pitchFamily="2" charset="2"/>
              <a:buChar char="q"/>
              <a:defRPr/>
            </a:pPr>
            <a:r>
              <a:rPr lang="en-US" sz="2600" dirty="0"/>
              <a:t>Bond market – still volatile.</a:t>
            </a:r>
          </a:p>
          <a:p>
            <a:pPr marL="1577340" lvl="1" indent="-1143000">
              <a:buClr>
                <a:schemeClr val="accent1"/>
              </a:buClr>
              <a:buFont typeface="Wingdings" pitchFamily="2" charset="2"/>
              <a:buChar char="q"/>
              <a:defRPr/>
            </a:pPr>
            <a:r>
              <a:rPr lang="en-US" sz="2600" dirty="0"/>
              <a:t>Stock market – very volatile – could impact pension and OPEB assets.</a:t>
            </a:r>
          </a:p>
          <a:p>
            <a:pPr marL="1577340" lvl="1" indent="-1143000">
              <a:buClr>
                <a:schemeClr val="accent1"/>
              </a:buClr>
              <a:buFont typeface="Wingdings" pitchFamily="2" charset="2"/>
              <a:buChar char="q"/>
              <a:defRPr/>
            </a:pPr>
            <a:r>
              <a:rPr lang="en-US" sz="2600" dirty="0"/>
              <a:t>Possible supply chain issues due geopolitical concerns.</a:t>
            </a:r>
          </a:p>
          <a:p>
            <a:pPr marL="1577340" lvl="1" indent="-1143000">
              <a:buClr>
                <a:schemeClr val="accent1"/>
              </a:buClr>
              <a:buFont typeface="Wingdings" pitchFamily="2" charset="2"/>
              <a:buChar char="q"/>
              <a:defRPr/>
            </a:pPr>
            <a:r>
              <a:rPr lang="en-US" sz="2600" dirty="0"/>
              <a:t>Rising health insurance premiums.</a:t>
            </a:r>
          </a:p>
          <a:p>
            <a:pPr marL="1577340" lvl="1" indent="-1143000">
              <a:buClr>
                <a:schemeClr val="accent1"/>
              </a:buClr>
              <a:buFont typeface="Wingdings" pitchFamily="2" charset="2"/>
              <a:buChar char="q"/>
              <a:defRPr/>
            </a:pPr>
            <a:r>
              <a:rPr lang="en-US" sz="2600" dirty="0"/>
              <a:t>Recessionary fears.</a:t>
            </a:r>
          </a:p>
          <a:p>
            <a:pPr marL="1577340" lvl="1" indent="-1143000">
              <a:buClr>
                <a:schemeClr val="accent1"/>
              </a:buClr>
              <a:buFont typeface="Wingdings" pitchFamily="2" charset="2"/>
              <a:buChar char="q"/>
              <a:defRPr/>
            </a:pPr>
            <a:r>
              <a:rPr lang="en-US" sz="2600" dirty="0"/>
              <a:t>Possible stagflation.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E303E2-EFBD-90E8-B97F-6C4AF8234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B008D3-94DC-4BBF-B8C2-B6F9AF3E39FE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3524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6806</TotalTime>
  <Words>443</Words>
  <Application>Microsoft Office PowerPoint</Application>
  <PresentationFormat>Overhead</PresentationFormat>
  <Paragraphs>75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Book Antiqua</vt:lpstr>
      <vt:lpstr>Courier New</vt:lpstr>
      <vt:lpstr>Lucida Sans</vt:lpstr>
      <vt:lpstr>Monotype Sorts</vt:lpstr>
      <vt:lpstr>Times New Roman</vt:lpstr>
      <vt:lpstr>Wingdings</vt:lpstr>
      <vt:lpstr>Apothecary</vt:lpstr>
      <vt:lpstr>Town of Bridgewater</vt:lpstr>
      <vt:lpstr>Contents</vt:lpstr>
      <vt:lpstr>Economic Trends</vt:lpstr>
      <vt:lpstr>Economic Trends</vt:lpstr>
      <vt:lpstr>Economic Trends</vt:lpstr>
      <vt:lpstr>Other PostEmployment Benefits</vt:lpstr>
      <vt:lpstr>PENSION Liability update</vt:lpstr>
      <vt:lpstr>Informational Items</vt:lpstr>
      <vt:lpstr>OBSERVATIONS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Selling an Idea or a Product</dc:title>
  <dc:creator>Tucci &amp; Roselli</dc:creator>
  <cp:lastModifiedBy>Ward, Debra</cp:lastModifiedBy>
  <cp:revision>133</cp:revision>
  <cp:lastPrinted>1997-04-10T22:19:16Z</cp:lastPrinted>
  <dcterms:created xsi:type="dcterms:W3CDTF">1995-06-02T22:06:36Z</dcterms:created>
  <dcterms:modified xsi:type="dcterms:W3CDTF">2026-05-27T17:26:03Z</dcterms:modified>
</cp:coreProperties>
</file>